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295" r:id="rId6"/>
    <p:sldId id="296" r:id="rId7"/>
    <p:sldId id="315" r:id="rId8"/>
    <p:sldId id="297" r:id="rId9"/>
    <p:sldId id="316" r:id="rId10"/>
    <p:sldId id="317" r:id="rId11"/>
    <p:sldId id="298" r:id="rId12"/>
    <p:sldId id="299" r:id="rId13"/>
    <p:sldId id="318" r:id="rId14"/>
    <p:sldId id="319" r:id="rId15"/>
    <p:sldId id="320" r:id="rId16"/>
    <p:sldId id="300" r:id="rId17"/>
    <p:sldId id="321" r:id="rId18"/>
    <p:sldId id="322" r:id="rId19"/>
    <p:sldId id="323" r:id="rId20"/>
    <p:sldId id="324" r:id="rId21"/>
    <p:sldId id="301" r:id="rId22"/>
    <p:sldId id="325" r:id="rId23"/>
    <p:sldId id="328" r:id="rId24"/>
    <p:sldId id="302" r:id="rId25"/>
    <p:sldId id="326" r:id="rId26"/>
    <p:sldId id="327" r:id="rId27"/>
    <p:sldId id="303" r:id="rId28"/>
    <p:sldId id="329" r:id="rId29"/>
    <p:sldId id="330" r:id="rId30"/>
    <p:sldId id="331" r:id="rId31"/>
    <p:sldId id="332" r:id="rId32"/>
    <p:sldId id="333" r:id="rId33"/>
    <p:sldId id="304" r:id="rId34"/>
    <p:sldId id="305" r:id="rId35"/>
    <p:sldId id="306" r:id="rId36"/>
    <p:sldId id="307" r:id="rId37"/>
    <p:sldId id="334" r:id="rId38"/>
    <p:sldId id="335" r:id="rId39"/>
    <p:sldId id="308" r:id="rId40"/>
    <p:sldId id="309" r:id="rId41"/>
    <p:sldId id="336" r:id="rId42"/>
    <p:sldId id="310" r:id="rId43"/>
    <p:sldId id="337" r:id="rId44"/>
    <p:sldId id="311" r:id="rId45"/>
    <p:sldId id="338" r:id="rId46"/>
    <p:sldId id="339" r:id="rId47"/>
    <p:sldId id="340" r:id="rId48"/>
    <p:sldId id="312" r:id="rId49"/>
    <p:sldId id="313" r:id="rId50"/>
    <p:sldId id="314" r:id="rId5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84C3D7-DDFC-946A-5133-B2DB7C712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1DF3C2-DF19-1547-8FBF-6937B91A2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Standard Data Modeling:</a:t>
            </a:r>
            <a:r>
              <a:rPr lang="en-US" altLang="zh-TW" dirty="0"/>
              <a:t> When neither input nor output are sequences, models like multilayer </a:t>
            </a:r>
            <a:r>
              <a:rPr lang="en-US" altLang="zh-TW" dirty="0" err="1"/>
              <a:t>perceptrons</a:t>
            </a:r>
            <a:r>
              <a:rPr lang="en-US" altLang="zh-TW" dirty="0"/>
              <a:t> (MLPs) are suitable.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Sequence-Based Categories: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Many-to-One:</a:t>
            </a:r>
            <a:r>
              <a:rPr lang="en-US" altLang="zh-TW" dirty="0"/>
              <a:t> Sequential input, but the output is a fixed-size scalar/vector.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Sentiment analysis</a:t>
            </a:r>
            <a:r>
              <a:rPr lang="en-US" altLang="zh-TW" dirty="0"/>
              <a:t> (text input → class label output).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One-to-Many:</a:t>
            </a:r>
            <a:r>
              <a:rPr lang="en-US" altLang="zh-TW" dirty="0"/>
              <a:t> Standard input, but the output is a sequence.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b="1" dirty="0"/>
              <a:t>Image captioning</a:t>
            </a:r>
            <a:r>
              <a:rPr lang="en-US" altLang="zh-TW" dirty="0"/>
              <a:t> (image input → descriptive text output).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Many-to-Many:</a:t>
            </a:r>
            <a:r>
              <a:rPr lang="en-US" altLang="zh-TW" dirty="0"/>
              <a:t> Both input and output are sequences.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Synchronized:</a:t>
            </a:r>
            <a:r>
              <a:rPr lang="en-US" altLang="zh-TW" dirty="0"/>
              <a:t> Each input element aligns with output (e.g., </a:t>
            </a:r>
            <a:r>
              <a:rPr lang="en-US" altLang="zh-TW" b="1" dirty="0"/>
              <a:t>video frame classification</a:t>
            </a:r>
            <a:r>
              <a:rPr lang="en-US" altLang="zh-TW" dirty="0"/>
              <a:t>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Delayed:</a:t>
            </a:r>
            <a:r>
              <a:rPr lang="en-US" altLang="zh-TW" dirty="0"/>
              <a:t> Entire input sequence is processed before generating output (e.g., </a:t>
            </a:r>
            <a:r>
              <a:rPr lang="en-US" altLang="zh-TW" b="1" dirty="0"/>
              <a:t>language translation</a:t>
            </a:r>
            <a:r>
              <a:rPr lang="en-US" altLang="zh-TW" dirty="0"/>
              <a:t>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53367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1FA759-26FF-2645-25BB-15601638C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RNNs for modeling sequences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9B356F3-E6AC-FE6D-C730-BBEF7B6FD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RNN Structure:</a:t>
            </a:r>
            <a:r>
              <a:rPr lang="en-US" altLang="zh-TW" dirty="0"/>
              <a:t> Unlike feedforward networks, RNNs incorporate a </a:t>
            </a:r>
            <a:r>
              <a:rPr lang="en-US" altLang="zh-TW" b="1" dirty="0"/>
              <a:t>recursive component</a:t>
            </a:r>
            <a:r>
              <a:rPr lang="en-US" altLang="zh-TW" dirty="0"/>
              <a:t> to process sequential data, allowing previous outputs to influence future computations.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Neuron Activation in RNNs:</a:t>
            </a:r>
            <a:r>
              <a:rPr lang="en-US" altLang="zh-TW" dirty="0"/>
              <a:t> Activations are computed dynamically at each time step, using both current input and past hidden states.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Challenges in Training RNNs: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Vanishing gradients:</a:t>
            </a:r>
            <a:r>
              <a:rPr lang="en-US" altLang="zh-TW" dirty="0"/>
              <a:t> Makes learning long-term dependencies difficult.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Exploding gradients:</a:t>
            </a:r>
            <a:r>
              <a:rPr lang="en-US" altLang="zh-TW" dirty="0"/>
              <a:t> Causes instability in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Solutions to RNN Challenges: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Long Short-Term Memory (LSTM):</a:t>
            </a:r>
            <a:r>
              <a:rPr lang="en-US" altLang="zh-TW" dirty="0"/>
              <a:t> Introduces gates to control information flow, improving long-range dependencies.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Gated Recurrent Units (GRUs):</a:t>
            </a:r>
            <a:r>
              <a:rPr lang="en-US" altLang="zh-TW" dirty="0"/>
              <a:t> A simpler variation of LSTM that optimizes memory retention and computational efficiency.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10048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301974-2874-8E1F-E89D-7E96EC221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Understanding the dataflow in RNNs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EAFB575-0DDD-5F65-8FEE-63619BEE7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Feedforward Networks:</a:t>
            </a:r>
            <a:r>
              <a:rPr lang="en-US" altLang="zh-TW" dirty="0"/>
              <a:t> Information moves unidirectionally from input → hidden layer → output.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RNNs' Key Difference:</a:t>
            </a:r>
            <a:r>
              <a:rPr lang="en-US" altLang="zh-TW" dirty="0"/>
              <a:t> The hidden layer receives input from both: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current time step.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previous hidden state, enabling memory retention.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Memory in RNNs:</a:t>
            </a:r>
            <a:r>
              <a:rPr lang="en-US" altLang="zh-TW" dirty="0"/>
              <a:t> The </a:t>
            </a:r>
            <a:r>
              <a:rPr lang="en-US" altLang="zh-TW" b="1" dirty="0"/>
              <a:t>recurrent edge</a:t>
            </a:r>
            <a:r>
              <a:rPr lang="en-US" altLang="zh-TW" dirty="0"/>
              <a:t> (loop structure) allows the network to recall past information, making it ideal for sequence modeling.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Hidden Layers in RNNs: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Like multilayer </a:t>
            </a:r>
            <a:r>
              <a:rPr lang="en-US" altLang="zh-TW" dirty="0" err="1"/>
              <a:t>perceptrons</a:t>
            </a:r>
            <a:r>
              <a:rPr lang="en-US" altLang="zh-TW" dirty="0"/>
              <a:t>, RNNs can have multiple hidden layers.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Single-layer RNN:</a:t>
            </a:r>
            <a:r>
              <a:rPr lang="en-US" altLang="zh-TW" dirty="0"/>
              <a:t> Refers to RNNs with one hidden layer, distinct from single-layer neural networks like Adaline or logistic regression.</a:t>
            </a:r>
          </a:p>
        </p:txBody>
      </p:sp>
    </p:spTree>
    <p:extLst>
      <p:ext uri="{BB962C8B-B14F-4D97-AF65-F5344CB8AC3E}">
        <p14:creationId xmlns:p14="http://schemas.microsoft.com/office/powerpoint/2010/main" val="1400693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D56824-436A-7C23-6392-4C62C29E1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9C8CF01-7F94-E099-D19A-7AE1944673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8890" y="2277028"/>
            <a:ext cx="6954220" cy="3448531"/>
          </a:xfrm>
        </p:spPr>
      </p:pic>
    </p:spTree>
    <p:extLst>
      <p:ext uri="{BB962C8B-B14F-4D97-AF65-F5344CB8AC3E}">
        <p14:creationId xmlns:p14="http://schemas.microsoft.com/office/powerpoint/2010/main" val="507619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3D8A4E-CEF0-5D73-EAEF-F1D89FDDF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1F67CFF-458F-58F7-110A-D6F6A3347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1058" y="1825625"/>
            <a:ext cx="4669883" cy="4351338"/>
          </a:xfrm>
        </p:spPr>
      </p:pic>
    </p:spTree>
    <p:extLst>
      <p:ext uri="{BB962C8B-B14F-4D97-AF65-F5344CB8AC3E}">
        <p14:creationId xmlns:p14="http://schemas.microsoft.com/office/powerpoint/2010/main" val="2471113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5C6E66-254B-70D6-740C-BB7BBDBA3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B17371-2976-D078-2452-2E655C463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Standard NN vs. RNN Input Flow: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 standard NNs, each hidden unit receives only </a:t>
            </a:r>
            <a:r>
              <a:rPr lang="en-US" altLang="zh-TW" b="1" dirty="0"/>
              <a:t>one input</a:t>
            </a:r>
            <a:r>
              <a:rPr lang="en-US" altLang="zh-TW" dirty="0"/>
              <a:t>—net </a:t>
            </a:r>
            <a:r>
              <a:rPr lang="en-US" altLang="zh-TW" dirty="0" err="1"/>
              <a:t>preactivation</a:t>
            </a:r>
            <a:r>
              <a:rPr lang="en-US" altLang="zh-TW" dirty="0"/>
              <a:t> from the input layer.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 RNNs, each hidden unit receives </a:t>
            </a:r>
            <a:r>
              <a:rPr lang="en-US" altLang="zh-TW" b="1" dirty="0"/>
              <a:t>two inputs</a:t>
            </a:r>
            <a:r>
              <a:rPr lang="en-US" altLang="zh-TW" dirty="0"/>
              <a:t>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Current time step input</a:t>
            </a:r>
            <a:r>
              <a:rPr lang="en-US" altLang="zh-TW" dirty="0"/>
              <a:t> (</a:t>
            </a:r>
            <a:r>
              <a:rPr lang="zh-TW" altLang="en-US" dirty="0"/>
              <a:t>𝑥</a:t>
            </a:r>
            <a:r>
              <a:rPr lang="en-US" altLang="zh-TW" dirty="0"/>
              <a:t>(</a:t>
            </a:r>
            <a:r>
              <a:rPr lang="zh-TW" altLang="en-US" dirty="0"/>
              <a:t>𝑡</a:t>
            </a:r>
            <a:r>
              <a:rPr lang="en-US" altLang="zh-TW" dirty="0"/>
              <a:t>)).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Previous hidden state</a:t>
            </a:r>
            <a:r>
              <a:rPr lang="en-US" altLang="zh-TW" dirty="0"/>
              <a:t> (ℎ(</a:t>
            </a:r>
            <a:r>
              <a:rPr lang="zh-TW" altLang="en-US" dirty="0"/>
              <a:t>𝑡−</a:t>
            </a:r>
            <a:r>
              <a:rPr lang="en-US" altLang="zh-TW" dirty="0"/>
              <a:t>1)), allowing memory retention.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Initialization at t = 0:</a:t>
            </a:r>
            <a:r>
              <a:rPr lang="en-US" altLang="zh-TW" dirty="0"/>
              <a:t> Hidden units start with zeros or small random values.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Information Flow in Multilayer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Layer 1:</a:t>
            </a:r>
            <a:r>
              <a:rPr lang="en-US" altLang="zh-TW" dirty="0"/>
              <a:t> Hidden units (ℎ₁(</a:t>
            </a:r>
            <a:r>
              <a:rPr lang="zh-TW" altLang="en-US" dirty="0"/>
              <a:t>𝑡</a:t>
            </a:r>
            <a:r>
              <a:rPr lang="en-US" altLang="zh-TW" dirty="0"/>
              <a:t>)) receive input from </a:t>
            </a:r>
            <a:r>
              <a:rPr lang="zh-TW" altLang="en-US" dirty="0"/>
              <a:t>𝑥</a:t>
            </a:r>
            <a:r>
              <a:rPr lang="en-US" altLang="zh-TW" dirty="0"/>
              <a:t>(</a:t>
            </a:r>
            <a:r>
              <a:rPr lang="zh-TW" altLang="en-US" dirty="0"/>
              <a:t>𝑡</a:t>
            </a:r>
            <a:r>
              <a:rPr lang="en-US" altLang="zh-TW" dirty="0"/>
              <a:t>) and their previous hidden values (ℎ₁(</a:t>
            </a:r>
            <a:r>
              <a:rPr lang="zh-TW" altLang="en-US" dirty="0"/>
              <a:t>𝑡−</a:t>
            </a:r>
            <a:r>
              <a:rPr lang="en-US" altLang="zh-TW" dirty="0"/>
              <a:t>1)).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Layer 2:</a:t>
            </a:r>
            <a:r>
              <a:rPr lang="en-US" altLang="zh-TW" dirty="0"/>
              <a:t> Hidden units (ℎ₂(</a:t>
            </a:r>
            <a:r>
              <a:rPr lang="zh-TW" altLang="en-US" dirty="0"/>
              <a:t>𝑡</a:t>
            </a:r>
            <a:r>
              <a:rPr lang="en-US" altLang="zh-TW" dirty="0"/>
              <a:t>)) receive input from: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The lower layer’s output (</a:t>
            </a:r>
            <a:r>
              <a:rPr lang="zh-TW" altLang="en-US" dirty="0"/>
              <a:t>𝑜₁</a:t>
            </a:r>
            <a:r>
              <a:rPr lang="en-US" altLang="zh-TW" dirty="0"/>
              <a:t>(</a:t>
            </a:r>
            <a:r>
              <a:rPr lang="zh-TW" altLang="en-US" dirty="0"/>
              <a:t>𝑡</a:t>
            </a:r>
            <a:r>
              <a:rPr lang="en-US" altLang="zh-TW" dirty="0"/>
              <a:t>)).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Their previous hidden state (ℎ₂(</a:t>
            </a:r>
            <a:r>
              <a:rPr lang="zh-TW" altLang="en-US" dirty="0"/>
              <a:t>𝑡−</a:t>
            </a:r>
            <a:r>
              <a:rPr lang="en-US" altLang="zh-TW" dirty="0"/>
              <a:t>1)).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Handling Outputs in Multilayer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All recurrent layers </a:t>
            </a:r>
            <a:r>
              <a:rPr lang="en-US" altLang="zh-TW" b="1" dirty="0"/>
              <a:t>except the last</a:t>
            </a:r>
            <a:r>
              <a:rPr lang="en-US" altLang="zh-TW" dirty="0"/>
              <a:t> return a sequence as output.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last recurrent layer’s behavior depends on the specific problem—whether a sequence or a fixed-size output is needed.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74243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95CE56-3555-2705-ADBD-CF1819EA6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Computing activations in an RNN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6EF5D56-4F4B-D41D-CC05-D700979623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59857"/>
            <a:ext cx="10515600" cy="2282874"/>
          </a:xfrm>
        </p:spPr>
      </p:pic>
    </p:spTree>
    <p:extLst>
      <p:ext uri="{BB962C8B-B14F-4D97-AF65-F5344CB8AC3E}">
        <p14:creationId xmlns:p14="http://schemas.microsoft.com/office/powerpoint/2010/main" val="353897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BFFD76F-617A-E6AF-F87A-DD62FA30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344BBB6-CFF0-AB15-0D17-66F2BFA225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4259" y="2443739"/>
            <a:ext cx="5963482" cy="3115110"/>
          </a:xfrm>
        </p:spPr>
      </p:pic>
    </p:spTree>
    <p:extLst>
      <p:ext uri="{BB962C8B-B14F-4D97-AF65-F5344CB8AC3E}">
        <p14:creationId xmlns:p14="http://schemas.microsoft.com/office/powerpoint/2010/main" val="368722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70D6ACD-7B2C-D72D-466B-82DC89F93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F555862-4D22-0D43-F778-8A89D9B945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20354"/>
            <a:ext cx="10515600" cy="3561879"/>
          </a:xfrm>
        </p:spPr>
      </p:pic>
    </p:spTree>
    <p:extLst>
      <p:ext uri="{BB962C8B-B14F-4D97-AF65-F5344CB8AC3E}">
        <p14:creationId xmlns:p14="http://schemas.microsoft.com/office/powerpoint/2010/main" val="275009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1D2E0B-51FE-B688-B9D7-33763FE3F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91E1A45-C81F-46B7-A37E-F0807D7101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52399"/>
            <a:ext cx="10515600" cy="2897789"/>
          </a:xfrm>
        </p:spPr>
      </p:pic>
    </p:spTree>
    <p:extLst>
      <p:ext uri="{BB962C8B-B14F-4D97-AF65-F5344CB8AC3E}">
        <p14:creationId xmlns:p14="http://schemas.microsoft.com/office/powerpoint/2010/main" val="337983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15: Modeling Sequential Data Using Recurrent Neural Networks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Previous Chapter Recap:</a:t>
            </a:r>
            <a:r>
              <a:rPr lang="en-US" altLang="zh-TW" dirty="0"/>
              <a:t> Covered CNNs, their building blocks, deep architectures in </a:t>
            </a:r>
            <a:r>
              <a:rPr lang="en-US" altLang="zh-TW" dirty="0" err="1"/>
              <a:t>PyTorch</a:t>
            </a:r>
            <a:r>
              <a:rPr lang="en-US" altLang="zh-TW" dirty="0"/>
              <a:t>, and image classification.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Current Chapter Focus:</a:t>
            </a:r>
            <a:r>
              <a:rPr lang="en-US" altLang="zh-TW" dirty="0"/>
              <a:t> Introduction to recurrent neural networks (RNNs) for sequential data modeling.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Topics Covered: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Understanding sequential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Basics of RNNs for sequence modeling.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Introduction to long short-term memory (LSTM).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Truncated backpropagation through time for efficient 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Implementing multilayer RNNs in </a:t>
            </a:r>
            <a:r>
              <a:rPr lang="en-US" altLang="zh-TW" dirty="0" err="1"/>
              <a:t>PyTorch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Projects:</a:t>
            </a:r>
            <a:r>
              <a:rPr lang="en-US" altLang="zh-TW" dirty="0"/>
              <a:t>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Sentiment analysis of IMDb movie reviews using RNNs.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Character-level language modeling with LSTM, using text from </a:t>
            </a:r>
            <a:r>
              <a:rPr lang="en-US" altLang="zh-TW" i="1" dirty="0"/>
              <a:t>The Mysterious Island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Using gradient clipping to mitigate exploding gradients.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2597301-475A-C5BE-CA7E-E026023ED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9296C20-7007-C5BC-4200-EBDD1D72BA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0204" y="1825625"/>
            <a:ext cx="7791591" cy="4351338"/>
          </a:xfrm>
        </p:spPr>
      </p:pic>
    </p:spTree>
    <p:extLst>
      <p:ext uri="{BB962C8B-B14F-4D97-AF65-F5344CB8AC3E}">
        <p14:creationId xmlns:p14="http://schemas.microsoft.com/office/powerpoint/2010/main" val="1089304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BB1388-7892-E6FF-B5C2-BE1BB4CB0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Hidden recurrence versus output recurrence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45C441F-485D-8EDA-CFBA-93548DE7D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Standard RNNs:</a:t>
            </a:r>
            <a:r>
              <a:rPr lang="en-US" altLang="zh-TW" dirty="0"/>
              <a:t> Recurrent connections exist in the </a:t>
            </a:r>
            <a:r>
              <a:rPr lang="en-US" altLang="zh-TW" b="1" dirty="0"/>
              <a:t>hidden layer</a:t>
            </a:r>
            <a:r>
              <a:rPr lang="en-US" altLang="zh-TW" dirty="0"/>
              <a:t>, allowing memory retention across time steps.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Alternative Model:</a:t>
            </a:r>
            <a:r>
              <a:rPr lang="en-US" altLang="zh-TW" dirty="0"/>
              <a:t> Instead of recurrent connections in the hidden layer, recurrence occurs in the </a:t>
            </a:r>
            <a:r>
              <a:rPr lang="en-US" altLang="zh-TW" b="1" dirty="0"/>
              <a:t>output layer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Two Types of Output Recurrence: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Output-to-Hidden Recurrence:</a:t>
            </a:r>
            <a:r>
              <a:rPr lang="en-US" altLang="zh-TW" dirty="0"/>
              <a:t> The previous time step’s output </a:t>
            </a:r>
            <a:r>
              <a:rPr lang="en-US" altLang="zh-TW" b="1" dirty="0"/>
              <a:t>( o(t-1) )</a:t>
            </a:r>
            <a:r>
              <a:rPr lang="en-US" altLang="zh-TW" dirty="0"/>
              <a:t> is fed into the hidden layer at the current time step </a:t>
            </a:r>
            <a:r>
              <a:rPr lang="en-US" altLang="zh-TW" b="1" dirty="0"/>
              <a:t>( h(t) 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Output-to-Output Recurrence:</a:t>
            </a:r>
            <a:r>
              <a:rPr lang="en-US" altLang="zh-TW" dirty="0"/>
              <a:t> The previous time step’s output </a:t>
            </a:r>
            <a:r>
              <a:rPr lang="en-US" altLang="zh-TW" b="1" dirty="0"/>
              <a:t>( o(t-1) )</a:t>
            </a:r>
            <a:r>
              <a:rPr lang="en-US" altLang="zh-TW" dirty="0"/>
              <a:t> is directly fed into the output layer at the current time step </a:t>
            </a:r>
            <a:r>
              <a:rPr lang="en-US" altLang="zh-TW" b="1" dirty="0"/>
              <a:t>( o(t) )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7144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FDE7CB5-0590-1618-B9BF-9CCF369B7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83D94C7-EA1D-8C88-5157-CD112D7FC7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0187" y="1825625"/>
            <a:ext cx="4811626" cy="4351338"/>
          </a:xfrm>
        </p:spPr>
      </p:pic>
    </p:spTree>
    <p:extLst>
      <p:ext uri="{BB962C8B-B14F-4D97-AF65-F5344CB8AC3E}">
        <p14:creationId xmlns:p14="http://schemas.microsoft.com/office/powerpoint/2010/main" val="3395513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540F0F-0D80-14AA-110D-76EB0086B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E9A32D2-129F-B6A7-50D2-012FA4BAF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RNN.ipynb</a:t>
            </a:r>
            <a:endParaRPr lang="en-US" altLang="zh-TW" dirty="0"/>
          </a:p>
          <a:p>
            <a:r>
              <a:rPr lang="en-US" altLang="zh-TW" dirty="0"/>
              <a:t>rnn.py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32048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6E8C9E-DA5C-ADC2-330E-4772F890A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challenges of learning long-range interactions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990A243-E6C8-8DC1-9BDA-65DA08BA5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BPTT Overview:</a:t>
            </a:r>
            <a:r>
              <a:rPr lang="en-US" altLang="zh-TW" dirty="0"/>
              <a:t> An extension of standard backpropagation, adapted for training RNNs by unrolling the network across time steps.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 Computation Issue:</a:t>
            </a:r>
            <a:r>
              <a:rPr lang="en-US" altLang="zh-TW" dirty="0"/>
              <a:t> The gradient </a:t>
            </a:r>
            <a:r>
              <a:rPr lang="en-US" altLang="zh-TW" b="1" dirty="0"/>
              <a:t>( \frac{\partial L(t)}{\partial h(k)} )</a:t>
            </a:r>
            <a:r>
              <a:rPr lang="en-US" altLang="zh-TW" dirty="0"/>
              <a:t> involves repeated multiplications, leading to potential instability.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Vanishing Gradient Problem: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Gradients shrink exponentially, making it difficult for the network to learn long-range dependencies.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Causes early layers to receive negligible updates, limiting effective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Exploding Gradient Problem: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Gradients grow uncontrollably, leading to instability and large weight updates.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Can cause the model to diverge during training.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8534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122881-830A-3D4D-F58D-3A0D0FFBC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AE92E0F-C4A5-15F7-C5A0-6B04B2D982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5915" y="1867396"/>
            <a:ext cx="7840169" cy="4267796"/>
          </a:xfrm>
        </p:spPr>
      </p:pic>
    </p:spTree>
    <p:extLst>
      <p:ext uri="{BB962C8B-B14F-4D97-AF65-F5344CB8AC3E}">
        <p14:creationId xmlns:p14="http://schemas.microsoft.com/office/powerpoint/2010/main" val="3129504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1E8DBA-E4E1-0DB0-C8E4-A86D76440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21743C7-C616-1158-700E-3E57ED2D61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 Clipping: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Sets a threshold for gradient values.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If gradients exceed this threshold, they are clipped, preventing instability.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Truncated Backpropagation Through Time (TBPTT):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Limits the number of time steps for backpropagation.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control exploding gradients but restricts the effective flow of information.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Long Short-Term Memory (LSTM):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by </a:t>
            </a:r>
            <a:r>
              <a:rPr lang="en-US" altLang="zh-TW" dirty="0" err="1"/>
              <a:t>Hochreiter</a:t>
            </a:r>
            <a:r>
              <a:rPr lang="en-US" altLang="zh-TW" dirty="0"/>
              <a:t> &amp; </a:t>
            </a:r>
            <a:r>
              <a:rPr lang="en-US" altLang="zh-TW" dirty="0" err="1"/>
              <a:t>Schmidhuber</a:t>
            </a:r>
            <a:r>
              <a:rPr lang="en-US" altLang="zh-TW" dirty="0"/>
              <a:t> (1997).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memory cells</a:t>
            </a:r>
            <a:r>
              <a:rPr lang="en-US" altLang="zh-TW" dirty="0"/>
              <a:t> and gates to effectively handle </a:t>
            </a:r>
            <a:r>
              <a:rPr lang="en-US" altLang="zh-TW" b="1" dirty="0"/>
              <a:t>long-range dependencies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Mitigates both </a:t>
            </a:r>
            <a:r>
              <a:rPr lang="en-US" altLang="zh-TW" b="1" dirty="0"/>
              <a:t>vanishing</a:t>
            </a:r>
            <a:r>
              <a:rPr lang="en-US" altLang="zh-TW" dirty="0"/>
              <a:t> and </a:t>
            </a:r>
            <a:r>
              <a:rPr lang="en-US" altLang="zh-TW" b="1" dirty="0"/>
              <a:t>exploding gradients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09194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6B6AC7-06C3-D7BB-C5AE-C002BAC4B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Long short-term memory cells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D2F66C4-04F5-967B-2EFC-1C4033B96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Purpose of LSTMs:</a:t>
            </a:r>
            <a:r>
              <a:rPr lang="en-US" altLang="zh-TW" dirty="0"/>
              <a:t> Designed by </a:t>
            </a:r>
            <a:r>
              <a:rPr lang="en-US" altLang="zh-TW" dirty="0" err="1"/>
              <a:t>Hochreiter</a:t>
            </a:r>
            <a:r>
              <a:rPr lang="en-US" altLang="zh-TW" dirty="0"/>
              <a:t> &amp; </a:t>
            </a:r>
            <a:r>
              <a:rPr lang="en-US" altLang="zh-TW" dirty="0" err="1"/>
              <a:t>Schmidhuber</a:t>
            </a:r>
            <a:r>
              <a:rPr lang="en-US" altLang="zh-TW" dirty="0"/>
              <a:t> (1997) to overcome the </a:t>
            </a:r>
            <a:r>
              <a:rPr lang="en-US" altLang="zh-TW" b="1" dirty="0"/>
              <a:t>vanishing gradient problem</a:t>
            </a:r>
            <a:r>
              <a:rPr lang="en-US" altLang="zh-TW" dirty="0"/>
              <a:t> in standard RNNs.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Memory Cell as the Core Unit: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Replaces the hidden layer of traditional RNNs.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Stores long-term dependencies via controlled information flow.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Cell State: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Maintains a recurrent edge with weight </a:t>
            </a:r>
            <a:r>
              <a:rPr lang="en-US" altLang="zh-TW" b="1" dirty="0"/>
              <a:t>( w = 1 )</a:t>
            </a:r>
            <a:r>
              <a:rPr lang="en-US" altLang="zh-TW" dirty="0"/>
              <a:t>, ensuring stable gradient propagation.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preserve relevant information across long sequences, mitigating vanishing/exploding gradients.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20959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96FAB-9291-8FD3-6231-27C61664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91783D5-0E2A-3759-8013-260393051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9851" y="1825625"/>
            <a:ext cx="7152298" cy="4351338"/>
          </a:xfrm>
        </p:spPr>
      </p:pic>
    </p:spTree>
    <p:extLst>
      <p:ext uri="{BB962C8B-B14F-4D97-AF65-F5344CB8AC3E}">
        <p14:creationId xmlns:p14="http://schemas.microsoft.com/office/powerpoint/2010/main" val="2559167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87424CA-C0D3-1461-9EDD-803258D99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C662C65-5ADF-65F3-C5E8-C24FAD6BB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76843"/>
            <a:ext cx="10515600" cy="3048901"/>
          </a:xfrm>
        </p:spPr>
      </p:pic>
    </p:spTree>
    <p:extLst>
      <p:ext uri="{BB962C8B-B14F-4D97-AF65-F5344CB8AC3E}">
        <p14:creationId xmlns:p14="http://schemas.microsoft.com/office/powerpoint/2010/main" val="1202496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A1D8D7-5665-2FDB-9E14-6D78D3602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Introducing sequential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4BA8E8D-D18C-B471-5842-B4B947124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Nature of Sequential Data:</a:t>
            </a:r>
            <a:r>
              <a:rPr lang="en-US" altLang="zh-TW" dirty="0"/>
              <a:t> Sequential data consists of ordered elements where the sequence order matters—examples include time series, natural language, and video frames.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Unique Properties:</a:t>
            </a:r>
            <a:r>
              <a:rPr lang="en-US" altLang="zh-TW" dirty="0"/>
              <a:t> Unlike independent data points, sequences exhibit temporal dependencies, contextual relationships, and evolving patterns.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Representation of Sequential Data:</a:t>
            </a:r>
            <a:r>
              <a:rPr lang="en-US" altLang="zh-TW" dirty="0"/>
              <a:t> Typically encoded as ordered vectors or matrices. Techniques include one-hot encoding, word embeddings, and structured time-series data formats.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Categories of Models for Sequential Data:</a:t>
            </a:r>
            <a:r>
              <a:rPr lang="en-US" altLang="zh-TW" dirty="0"/>
              <a:t> Based on input/output configurations: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One-to-One:</a:t>
            </a:r>
            <a:r>
              <a:rPr lang="en-US" altLang="zh-TW" dirty="0"/>
              <a:t> Standard models (e.g., feedforward networks).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One-to-Many:</a:t>
            </a:r>
            <a:r>
              <a:rPr lang="en-US" altLang="zh-TW" dirty="0"/>
              <a:t> Single input generates multiple outputs (e.g., image captioning).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Many-to-One:</a:t>
            </a:r>
            <a:r>
              <a:rPr lang="en-US" altLang="zh-TW" dirty="0"/>
              <a:t> Multiple inputs produce a single output (e.g., sentiment analysis).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Many-to-Many:</a:t>
            </a:r>
            <a:r>
              <a:rPr lang="en-US" altLang="zh-TW" dirty="0"/>
              <a:t> Both inputs and outputs are sequences (e.g., machine translation).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026463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B2C7E5-7866-0EFD-668F-2ADA1E92C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E65386E-D377-4931-1C19-19474CE5C6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158982"/>
            <a:ext cx="10515600" cy="1684624"/>
          </a:xfrm>
        </p:spPr>
      </p:pic>
    </p:spTree>
    <p:extLst>
      <p:ext uri="{BB962C8B-B14F-4D97-AF65-F5344CB8AC3E}">
        <p14:creationId xmlns:p14="http://schemas.microsoft.com/office/powerpoint/2010/main" val="4082975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9A4FFF-4F20-F641-7539-1EDD49559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EF27DCE-6F54-6384-319D-0D5FA2E506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19552"/>
            <a:ext cx="10515600" cy="2763484"/>
          </a:xfrm>
        </p:spPr>
      </p:pic>
    </p:spTree>
    <p:extLst>
      <p:ext uri="{BB962C8B-B14F-4D97-AF65-F5344CB8AC3E}">
        <p14:creationId xmlns:p14="http://schemas.microsoft.com/office/powerpoint/2010/main" val="42058542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4C9317-1C7F-3335-414D-CA8C2BD4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EF8A5A9-AEA0-91A9-EC59-392CAE4DA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8651" y="2920055"/>
            <a:ext cx="8754697" cy="2162477"/>
          </a:xfrm>
        </p:spPr>
      </p:pic>
    </p:spTree>
    <p:extLst>
      <p:ext uri="{BB962C8B-B14F-4D97-AF65-F5344CB8AC3E}">
        <p14:creationId xmlns:p14="http://schemas.microsoft.com/office/powerpoint/2010/main" val="1871240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EAB105-08D3-833A-B5A8-ECEC21E61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RNNs for sequence modeling in </a:t>
            </a:r>
            <a:r>
              <a:rPr lang="en-US" altLang="zh-TW" b="1" dirty="0" err="1"/>
              <a:t>PyTorch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2CB9262-85AF-F6BC-3726-85A5E95B6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altLang="zh-TW" b="1" dirty="0"/>
              <a:t>Sentiment Analysis: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Uses RNNs to classify text sentiment (e.g., IMDb movie reviews).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Input: Text sequences.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Output: Sentiment classification (e.g., positive/negative).</a:t>
            </a:r>
          </a:p>
          <a:p>
            <a:pPr>
              <a:buFont typeface="+mj-lt"/>
              <a:buAutoNum type="arabicPeriod"/>
            </a:pPr>
            <a:r>
              <a:rPr lang="en-US" altLang="zh-TW" b="1" dirty="0"/>
              <a:t>Language Modeling:</a:t>
            </a:r>
            <a:endParaRPr lang="en-US" altLang="zh-TW" dirty="0"/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Builds an RNN for character-level language modeling.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Trains on text from </a:t>
            </a:r>
            <a:r>
              <a:rPr lang="en-US" altLang="zh-TW" i="1" dirty="0"/>
              <a:t>The Mysterious Island</a:t>
            </a:r>
            <a:r>
              <a:rPr lang="en-US" altLang="zh-TW" dirty="0"/>
              <a:t> by Jules Verne.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US" altLang="zh-TW" dirty="0"/>
              <a:t>Generates text sequences based on learned patterns.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69214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B7DBCD4-EE86-283B-FC74-71697223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Project one – predicting the sentiment of IMDb movie reviews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9C4CA-33E7-DF2F-AB32-B56A06019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Sentiment Analysis with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Analyzes sentiment in text (e.g., positive/negative review classification).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Implemented using a </a:t>
            </a:r>
            <a:r>
              <a:rPr lang="en-US" altLang="zh-TW" b="1" dirty="0"/>
              <a:t>many-to-one</a:t>
            </a:r>
            <a:r>
              <a:rPr lang="en-US" altLang="zh-TW" dirty="0"/>
              <a:t> RNN architecture (sequence input → single class label output).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Language Modeling with RNNs: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Generates text sequences by predicting the next character or word.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Implemented using a </a:t>
            </a:r>
            <a:r>
              <a:rPr lang="en-US" altLang="zh-TW" b="1" dirty="0"/>
              <a:t>many-to-many</a:t>
            </a:r>
            <a:r>
              <a:rPr lang="en-US" altLang="zh-TW" dirty="0"/>
              <a:t> architecture (sequence input → sequence output).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Has broad applications, such as </a:t>
            </a:r>
            <a:r>
              <a:rPr lang="en-US" altLang="zh-TW" b="1" dirty="0"/>
              <a:t>chatbots</a:t>
            </a:r>
            <a:r>
              <a:rPr lang="en-US" altLang="zh-TW" dirty="0"/>
              <a:t>, enabling real-time human-computer interaction.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0688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FF29F0-F00C-1F72-C7D0-0CF23E8D9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Preparing the movie review data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DBEE79-F7C4-E4FF-806F-9D034FC95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34985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221465-25A4-ECDE-C222-C3A8A2AA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Embedding layers for sentence encoding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E9DDA6C-CBF9-21A4-08A5-19A46DBD9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Generating Word Indices:</a:t>
            </a:r>
            <a:r>
              <a:rPr lang="en-US" altLang="zh-TW" dirty="0"/>
              <a:t> Each unique word is assigned an integer index, forming sequences of equal length.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One-Hot Encoding Approach: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Converts word indices into binary vectors (zeros and ones).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vector’s size equals the vocabulary size (often </a:t>
            </a:r>
            <a:r>
              <a:rPr lang="en-US" altLang="zh-TW" b="1" dirty="0"/>
              <a:t>( 10</a:t>
            </a:r>
            <a:r>
              <a:rPr lang="en-US" altLang="zh-TW" b="1" baseline="30000" dirty="0"/>
              <a:t>4 - 10</a:t>
            </a:r>
            <a:r>
              <a:rPr lang="en-US" altLang="zh-TW" b="1" dirty="0"/>
              <a:t>5 )</a:t>
            </a:r>
            <a:r>
              <a:rPr lang="en-US" altLang="zh-TW" dirty="0"/>
              <a:t> words).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Challenges of One-Hot Encoding: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Curse of Dimensionality:</a:t>
            </a:r>
            <a:r>
              <a:rPr lang="en-US" altLang="zh-TW" dirty="0"/>
              <a:t> Large feature space makes learning inefficient.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Sparse Representation:</a:t>
            </a:r>
            <a:r>
              <a:rPr lang="en-US" altLang="zh-TW" dirty="0"/>
              <a:t> Vectors contain mostly zeros, limiting expressiveness.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548643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0FDC8D-2F5B-C7F7-AD3F-759BDEB3B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4D02A6-0337-861D-6F9D-D5C29D40B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Word Embeddings vs. One-Hot Encoding: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Maps each word to a </a:t>
            </a:r>
            <a:r>
              <a:rPr lang="en-US" altLang="zh-TW" b="1" dirty="0"/>
              <a:t>fixed-size real-valued vector</a:t>
            </a:r>
            <a:r>
              <a:rPr lang="en-US" altLang="zh-TW" dirty="0"/>
              <a:t>, unlike sparse one-hot vectors.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a </a:t>
            </a:r>
            <a:r>
              <a:rPr lang="en-US" altLang="zh-TW" b="1" dirty="0"/>
              <a:t>finite-sized representation</a:t>
            </a:r>
            <a:r>
              <a:rPr lang="en-US" altLang="zh-TW" dirty="0"/>
              <a:t>, which can model an infinite range of real values (e.g., ([-1,1])).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Feature Learning through Embeddings: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Automatically </a:t>
            </a:r>
            <a:r>
              <a:rPr lang="en-US" altLang="zh-TW" b="1" dirty="0"/>
              <a:t>learns meaningful word representations</a:t>
            </a:r>
            <a:r>
              <a:rPr lang="en-US" altLang="zh-TW" dirty="0"/>
              <a:t> via optimization during 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Embedding dimension (</a:t>
            </a:r>
            <a:r>
              <a:rPr lang="en-US" altLang="zh-TW" b="1" dirty="0"/>
              <a:t>(</a:t>
            </a:r>
            <a:r>
              <a:rPr lang="en-US" altLang="zh-TW" b="1" dirty="0" err="1"/>
              <a:t>embedding_dim</a:t>
            </a:r>
            <a:r>
              <a:rPr lang="en-US" altLang="zh-TW" b="1" dirty="0"/>
              <a:t> \</a:t>
            </a:r>
            <a:r>
              <a:rPr lang="en-US" altLang="zh-TW" b="1" dirty="0" err="1"/>
              <a:t>ll</a:t>
            </a:r>
            <a:r>
              <a:rPr lang="en-US" altLang="zh-TW" b="1" dirty="0"/>
              <a:t> </a:t>
            </a:r>
            <a:r>
              <a:rPr lang="en-US" altLang="zh-TW" b="1" dirty="0" err="1"/>
              <a:t>nwords</a:t>
            </a:r>
            <a:r>
              <a:rPr lang="en-US" altLang="zh-TW" b="1" dirty="0"/>
              <a:t>)</a:t>
            </a:r>
            <a:r>
              <a:rPr lang="en-US" altLang="zh-TW" dirty="0"/>
              <a:t>) is </a:t>
            </a:r>
            <a:r>
              <a:rPr lang="en-US" altLang="zh-TW" b="1" dirty="0"/>
              <a:t>much smaller</a:t>
            </a:r>
            <a:r>
              <a:rPr lang="en-US" altLang="zh-TW" dirty="0"/>
              <a:t> than vocabulary size.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Advantages of Embeddings: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Dimensionality reduction:</a:t>
            </a:r>
            <a:r>
              <a:rPr lang="en-US" altLang="zh-TW" dirty="0"/>
              <a:t> Helps mitigate the </a:t>
            </a:r>
            <a:r>
              <a:rPr lang="en-US" altLang="zh-TW" b="1" dirty="0"/>
              <a:t>curse of dimensionality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Captures semantic relationships:</a:t>
            </a:r>
            <a:r>
              <a:rPr lang="en-US" altLang="zh-TW" dirty="0"/>
              <a:t> Similar words have closer embeddings, improving feature expressiveness.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6796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AA2FEA-AD49-2905-7A19-AF0214412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54B3F42-5E19-8F26-79B6-C01F251377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707" y="1825625"/>
            <a:ext cx="5638585" cy="4351338"/>
          </a:xfrm>
        </p:spPr>
      </p:pic>
    </p:spTree>
    <p:extLst>
      <p:ext uri="{BB962C8B-B14F-4D97-AF65-F5344CB8AC3E}">
        <p14:creationId xmlns:p14="http://schemas.microsoft.com/office/powerpoint/2010/main" val="15356681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6A251F-80CF-1646-1EF9-904D3DBA4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Building an RNN model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3547331-DFCE-B73B-0E80-75BFB862F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Building Blocks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`</a:t>
            </a:r>
            <a:r>
              <a:rPr lang="en-US" altLang="zh-TW" dirty="0" err="1"/>
              <a:t>nn.Module</a:t>
            </a:r>
            <a:r>
              <a:rPr lang="en-US" altLang="zh-TW" dirty="0"/>
              <a:t>` to integrate </a:t>
            </a:r>
            <a:r>
              <a:rPr lang="en-US" altLang="zh-TW" b="1" dirty="0"/>
              <a:t>embedding layers</a:t>
            </a:r>
            <a:r>
              <a:rPr lang="en-US" altLang="zh-TW" dirty="0"/>
              <a:t>, </a:t>
            </a:r>
            <a:r>
              <a:rPr lang="en-US" altLang="zh-TW" b="1" dirty="0"/>
              <a:t>recurrent layers</a:t>
            </a:r>
            <a:r>
              <a:rPr lang="en-US" altLang="zh-TW" dirty="0"/>
              <a:t>, and </a:t>
            </a:r>
            <a:r>
              <a:rPr lang="en-US" altLang="zh-TW" b="1" dirty="0"/>
              <a:t>fully connected layers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Types of Recurrent Layers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RNN (`</a:t>
            </a:r>
            <a:r>
              <a:rPr lang="en-US" altLang="zh-TW" dirty="0" err="1"/>
              <a:t>nn.RNN</a:t>
            </a:r>
            <a:r>
              <a:rPr lang="en-US" altLang="zh-TW" dirty="0"/>
              <a:t>`) : Standard recurrent layer that maintains basic sequential dependencies.  </a:t>
            </a:r>
          </a:p>
          <a:p>
            <a:pPr lvl="1"/>
            <a:r>
              <a:rPr lang="en-US" altLang="zh-TW" dirty="0"/>
              <a:t>LSTM (`</a:t>
            </a:r>
            <a:r>
              <a:rPr lang="en-US" altLang="zh-TW" dirty="0" err="1"/>
              <a:t>nn.LSTM</a:t>
            </a:r>
            <a:r>
              <a:rPr lang="en-US" altLang="zh-TW" dirty="0"/>
              <a:t>`) : Uses memory cells and gates to capture </a:t>
            </a:r>
            <a:r>
              <a:rPr lang="en-US" altLang="zh-TW" b="1" dirty="0"/>
              <a:t>long-term dependencies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GRU (`</a:t>
            </a:r>
            <a:r>
              <a:rPr lang="en-US" altLang="zh-TW" dirty="0" err="1"/>
              <a:t>nn.GRU</a:t>
            </a:r>
            <a:r>
              <a:rPr lang="en-US" altLang="zh-TW" dirty="0"/>
              <a:t>`) : A simplified alternative to LSTM, designed to optimize memory retention and reduce computational overhead (Cho et al., 2014).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0783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F5EB01-C7EA-C364-7022-0C3688F8C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Modeling sequential data – order matters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9808875-0CB8-6DA7-1B5B-F4A47FC72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Sequence Dependency:</a:t>
            </a:r>
            <a:r>
              <a:rPr lang="en-US" altLang="zh-TW" dirty="0"/>
              <a:t> Unlike IID data, elements in a sequence depend on each other, making order crucial.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Typical ML Assumption:</a:t>
            </a:r>
            <a:r>
              <a:rPr lang="en-US" altLang="zh-TW" dirty="0"/>
              <a:t> Most supervised learning models assume input samples are mutually independent, allowing arbitrary ordering.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IID Data Example:</a:t>
            </a:r>
            <a:r>
              <a:rPr lang="en-US" altLang="zh-TW" dirty="0"/>
              <a:t> The Iris dataset follows this assumption—each flower’s measurement is independent of others.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Sequences Violate IID Assumption:</a:t>
            </a:r>
            <a:r>
              <a:rPr lang="en-US" altLang="zh-TW" dirty="0"/>
              <a:t> Order significantly impacts prediction tasks, such as stock market forecasting.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Stock Market Example:</a:t>
            </a:r>
            <a:r>
              <a:rPr lang="en-US" altLang="zh-TW" dirty="0"/>
              <a:t> Predicting future stock prices relies on previous day values, making chronological order essential.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55916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D191AF-504A-EEA6-5E32-69E3E79B7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Building an RNN model for the sentiment analysis task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5ACF90F-C77C-9DE4-6813-E72A9469B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Embedding 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Converts word indices into dense vector representations.  </a:t>
            </a:r>
          </a:p>
          <a:p>
            <a:pPr lvl="1"/>
            <a:r>
              <a:rPr lang="en-US" altLang="zh-TW" dirty="0"/>
              <a:t>Feature size: 20 (`</a:t>
            </a:r>
            <a:r>
              <a:rPr lang="en-US" altLang="zh-TW" dirty="0" err="1"/>
              <a:t>embed_dim</a:t>
            </a:r>
            <a:r>
              <a:rPr lang="en-US" altLang="zh-TW" dirty="0"/>
              <a:t>=20`), reducing dimensionality while retaining meaningful word features.</a:t>
            </a:r>
          </a:p>
          <a:p>
            <a:r>
              <a:rPr lang="en-US" altLang="zh-TW" b="1" dirty="0"/>
              <a:t>LSTM 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Processes sequential dependencies in text.  </a:t>
            </a:r>
          </a:p>
          <a:p>
            <a:pPr lvl="1"/>
            <a:r>
              <a:rPr lang="en-US" altLang="zh-TW" dirty="0"/>
              <a:t>Accounts for </a:t>
            </a:r>
            <a:r>
              <a:rPr lang="en-US" altLang="zh-TW" b="1" dirty="0"/>
              <a:t>long-range effects</a:t>
            </a:r>
            <a:r>
              <a:rPr lang="en-US" altLang="zh-TW" dirty="0"/>
              <a:t>, ensuring contextual information from earlier words influences predictions.</a:t>
            </a:r>
          </a:p>
          <a:p>
            <a:r>
              <a:rPr lang="en-US" altLang="zh-TW" b="1" dirty="0"/>
              <a:t>Fully Connected Hidden 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Introduces additional nonlinear transformations for feature extraction.</a:t>
            </a:r>
          </a:p>
          <a:p>
            <a:r>
              <a:rPr lang="en-US" altLang="zh-TW" b="1" dirty="0"/>
              <a:t>Output 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Outputs </a:t>
            </a:r>
            <a:r>
              <a:rPr lang="en-US" altLang="zh-TW" b="1" dirty="0"/>
              <a:t>a single probability value </a:t>
            </a:r>
            <a:r>
              <a:rPr lang="en-US" altLang="zh-TW" dirty="0"/>
              <a:t>(class membership).  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logistic sigmoid activation</a:t>
            </a:r>
            <a:r>
              <a:rPr lang="en-US" altLang="zh-TW" dirty="0"/>
              <a:t>, ensuring predictions are within the [0,1] range.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167356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C07918-985A-B0F3-E036-9874708CC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D344539-8279-E8A7-DED1-3EDF237B1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RNN_IMDB.ipynb</a:t>
            </a:r>
            <a:endParaRPr lang="en-US" altLang="zh-TW" dirty="0"/>
          </a:p>
          <a:p>
            <a:r>
              <a:rPr lang="en-US" altLang="zh-TW" dirty="0"/>
              <a:t>rnn_imdb.py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89434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EA265FE-C874-2006-8E9F-DF990D4A4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Project two – character-level language modeling in </a:t>
            </a:r>
            <a:r>
              <a:rPr lang="en-US" altLang="zh-TW" dirty="0" err="1"/>
              <a:t>PyTorch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1935178-24A4-D926-F0B5-6811287F6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Language Modeling Overview:</a:t>
            </a:r>
            <a:r>
              <a:rPr lang="en-US" altLang="zh-TW" dirty="0"/>
              <a:t> Enables machines to </a:t>
            </a:r>
            <a:r>
              <a:rPr lang="en-US" altLang="zh-TW" b="1" dirty="0"/>
              <a:t>generate human-like text</a:t>
            </a:r>
            <a:r>
              <a:rPr lang="en-US" altLang="zh-TW" dirty="0"/>
              <a:t>, useful for NLP tasks like sentence construction, dialogue systems, and text completion.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Reference Study:</a:t>
            </a:r>
            <a:r>
              <a:rPr lang="en-US" altLang="zh-TW" dirty="0"/>
              <a:t> </a:t>
            </a:r>
            <a:r>
              <a:rPr lang="en-US" altLang="zh-TW" i="1" dirty="0"/>
              <a:t>Generating Text with Recurrent Neural Networks</a:t>
            </a:r>
            <a:r>
              <a:rPr lang="en-US" altLang="zh-TW" dirty="0"/>
              <a:t> by </a:t>
            </a:r>
            <a:r>
              <a:rPr lang="en-US" altLang="zh-TW" dirty="0" err="1"/>
              <a:t>Sutskever</a:t>
            </a:r>
            <a:r>
              <a:rPr lang="en-US" altLang="zh-TW" dirty="0"/>
              <a:t>, Martens, and Hinton (ICML-11, 2011).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Goal of Our Model: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Input: </a:t>
            </a:r>
            <a:r>
              <a:rPr lang="en-US" altLang="zh-TW" b="1" dirty="0"/>
              <a:t>Text document</a:t>
            </a:r>
            <a:r>
              <a:rPr lang="en-US" altLang="zh-TW" dirty="0"/>
              <a:t> (e.g., book or code snippet).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Output: </a:t>
            </a:r>
            <a:r>
              <a:rPr lang="en-US" altLang="zh-TW" b="1" dirty="0"/>
              <a:t>Generated text mimicking the style</a:t>
            </a:r>
            <a:r>
              <a:rPr lang="en-US" altLang="zh-TW" dirty="0"/>
              <a:t> of the input document.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Character-Level Language Modeling: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Breaks text into a sequence of </a:t>
            </a:r>
            <a:r>
              <a:rPr lang="en-US" altLang="zh-TW" b="1" dirty="0"/>
              <a:t>characters</a:t>
            </a:r>
            <a:r>
              <a:rPr lang="en-US" altLang="zh-TW" dirty="0"/>
              <a:t> rather than words.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</a:t>
            </a:r>
            <a:r>
              <a:rPr lang="en-US" altLang="zh-TW" b="1" dirty="0"/>
              <a:t>character</a:t>
            </a:r>
            <a:r>
              <a:rPr lang="en-US" altLang="zh-TW" dirty="0"/>
              <a:t> is fed into the network one at a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network </a:t>
            </a:r>
            <a:r>
              <a:rPr lang="en-US" altLang="zh-TW" b="1" dirty="0"/>
              <a:t>remembers past characters</a:t>
            </a:r>
            <a:r>
              <a:rPr lang="en-US" altLang="zh-TW" dirty="0"/>
              <a:t> and </a:t>
            </a:r>
            <a:r>
              <a:rPr lang="en-US" altLang="zh-TW" b="1" dirty="0"/>
              <a:t>predicts the next character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214153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0261FC-B12B-C194-B37D-8B9BAF47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BBF44AC-22A9-3899-CD43-1B75A8785D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177" y="2262739"/>
            <a:ext cx="9097645" cy="3477110"/>
          </a:xfrm>
        </p:spPr>
      </p:pic>
    </p:spTree>
    <p:extLst>
      <p:ext uri="{BB962C8B-B14F-4D97-AF65-F5344CB8AC3E}">
        <p14:creationId xmlns:p14="http://schemas.microsoft.com/office/powerpoint/2010/main" val="10691298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33E81F-DA28-6B5D-DDD4-193478460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Preprocessing the dataset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B132AD4-6C6E-74C1-23C3-736999960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Dataset Overview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Total characters</a:t>
            </a:r>
            <a:r>
              <a:rPr lang="en-US" altLang="zh-TW" dirty="0"/>
              <a:t>: 1,112,350.  </a:t>
            </a:r>
          </a:p>
          <a:p>
            <a:pPr lvl="1"/>
            <a:r>
              <a:rPr lang="en-US" altLang="zh-TW" b="1" dirty="0"/>
              <a:t>Unique characters</a:t>
            </a:r>
            <a:r>
              <a:rPr lang="en-US" altLang="zh-TW" dirty="0"/>
              <a:t>: 80.  </a:t>
            </a:r>
          </a:p>
          <a:p>
            <a:r>
              <a:rPr lang="en-US" altLang="zh-TW" b="1" dirty="0"/>
              <a:t>Need for Numeric Representation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Most neural network libraries </a:t>
            </a:r>
            <a:r>
              <a:rPr lang="en-US" altLang="zh-TW" b="1" dirty="0"/>
              <a:t>cannot process raw text directly</a:t>
            </a:r>
            <a:r>
              <a:rPr lang="en-US" altLang="zh-TW" dirty="0"/>
              <a:t>.  </a:t>
            </a:r>
          </a:p>
          <a:p>
            <a:pPr lvl="1"/>
            <a:r>
              <a:rPr lang="en-US" altLang="zh-TW" dirty="0"/>
              <a:t>Requires conversion of characters into a </a:t>
            </a:r>
            <a:r>
              <a:rPr lang="en-US" altLang="zh-TW" b="1" dirty="0"/>
              <a:t>numeric format</a:t>
            </a:r>
            <a:r>
              <a:rPr lang="en-US" altLang="zh-TW" dirty="0"/>
              <a:t>.  </a:t>
            </a:r>
          </a:p>
          <a:p>
            <a:r>
              <a:rPr lang="en-US" altLang="zh-TW" b="1" dirty="0"/>
              <a:t>Character-to-Integer Mapping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Using Python dictionary </a:t>
            </a:r>
            <a:r>
              <a:rPr lang="en-US" altLang="zh-TW" dirty="0"/>
              <a:t>(`char2int`) : Maps each character to a unique integer.  </a:t>
            </a:r>
          </a:p>
          <a:p>
            <a:pPr lvl="1"/>
            <a:r>
              <a:rPr lang="en-US" altLang="zh-TW" b="1" dirty="0"/>
              <a:t>Reverse Mapping</a:t>
            </a:r>
            <a:r>
              <a:rPr lang="en-US" altLang="zh-TW" dirty="0"/>
              <a:t>: Converts integers back to characters for text reconstruction.  </a:t>
            </a:r>
          </a:p>
          <a:p>
            <a:r>
              <a:rPr lang="en-US" altLang="zh-TW" b="1" dirty="0"/>
              <a:t>Efficient Reverse Mapping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Instead of a dictionary, </a:t>
            </a:r>
            <a:r>
              <a:rPr lang="en-US" altLang="zh-TW" b="1" dirty="0"/>
              <a:t>NumPy arrays </a:t>
            </a:r>
            <a:r>
              <a:rPr lang="en-US" altLang="zh-TW" dirty="0"/>
              <a:t>can be indexed directly, offering better efficiency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1573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8AD72B-CC26-47B6-3514-1D6D4049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EAA4DCF-6FC5-92EE-9E66-D84FD1BF29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599" y="2124607"/>
            <a:ext cx="8068801" cy="3753374"/>
          </a:xfrm>
        </p:spPr>
      </p:pic>
    </p:spTree>
    <p:extLst>
      <p:ext uri="{BB962C8B-B14F-4D97-AF65-F5344CB8AC3E}">
        <p14:creationId xmlns:p14="http://schemas.microsoft.com/office/powerpoint/2010/main" val="28659921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FF094C-83FE-88EE-89B5-EDF959916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CF5B684-530D-2C5E-B846-010150B5D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4862" y="1825625"/>
            <a:ext cx="6822276" cy="4351338"/>
          </a:xfrm>
        </p:spPr>
      </p:pic>
    </p:spTree>
    <p:extLst>
      <p:ext uri="{BB962C8B-B14F-4D97-AF65-F5344CB8AC3E}">
        <p14:creationId xmlns:p14="http://schemas.microsoft.com/office/powerpoint/2010/main" val="2807786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3DECB6B-6669-DA86-83D7-D2E92BFF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01EE787-01D0-5F9F-B596-A27D98C3BA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6" y="1825625"/>
            <a:ext cx="5638788" cy="4351338"/>
          </a:xfrm>
        </p:spPr>
      </p:pic>
    </p:spTree>
    <p:extLst>
      <p:ext uri="{BB962C8B-B14F-4D97-AF65-F5344CB8AC3E}">
        <p14:creationId xmlns:p14="http://schemas.microsoft.com/office/powerpoint/2010/main" val="31668397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E67D313-65C3-8D35-3379-7BE401080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Building a character-level RNN model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8FF06C7-27ED-0296-FD4B-933E9F7E0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RNN_Text.ipynb</a:t>
            </a:r>
            <a:endParaRPr lang="en-US" altLang="zh-TW" dirty="0"/>
          </a:p>
          <a:p>
            <a:r>
              <a:rPr lang="en-US" altLang="zh-TW" dirty="0" err="1"/>
              <a:t>rnn_</a:t>
            </a:r>
            <a:r>
              <a:rPr lang="en-US" altLang="zh-TW" err="1"/>
              <a:t>text</a:t>
            </a:r>
            <a:r>
              <a:rPr lang="en-US" altLang="zh-TW"/>
              <a:t>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29678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995EB1-0D45-10F6-4A00-B93AE388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i="1" dirty="0"/>
              <a:t>Evaluation phase – generating new text passages</a:t>
            </a:r>
            <a:endParaRPr lang="zh-TW" altLang="en-US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C3B0402-5270-9F44-C130-E79B72786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Logits to Probabilities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The model outputs </a:t>
            </a:r>
            <a:r>
              <a:rPr lang="en-US" altLang="zh-TW" b="1" dirty="0"/>
              <a:t>logits</a:t>
            </a:r>
            <a:r>
              <a:rPr lang="en-US" altLang="zh-TW" dirty="0"/>
              <a:t> of size </a:t>
            </a:r>
            <a:r>
              <a:rPr lang="en-US" altLang="zh-TW" b="1" dirty="0"/>
              <a:t>80</a:t>
            </a:r>
            <a:r>
              <a:rPr lang="en-US" altLang="zh-TW" dirty="0"/>
              <a:t>, corresponding to the unique character set.</a:t>
            </a:r>
          </a:p>
          <a:p>
            <a:pPr lvl="1"/>
            <a:r>
              <a:rPr lang="en-US" altLang="zh-TW" dirty="0"/>
              <a:t>Applying </a:t>
            </a:r>
            <a:r>
              <a:rPr lang="en-US" altLang="zh-TW" b="1" dirty="0" err="1"/>
              <a:t>softmax</a:t>
            </a:r>
            <a:r>
              <a:rPr lang="en-US" altLang="zh-TW" dirty="0"/>
              <a:t> converts logits into probabilities, representing likelihoods of each character appearing next.</a:t>
            </a:r>
          </a:p>
          <a:p>
            <a:r>
              <a:rPr lang="en-US" altLang="zh-TW" b="1" dirty="0"/>
              <a:t>Selecting the Next Character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Argmax Approach</a:t>
            </a:r>
            <a:r>
              <a:rPr lang="en-US" altLang="zh-TW" dirty="0"/>
              <a:t>: Selecting the character with the highest probability, which can lead to deterministic and repetitive text generation.</a:t>
            </a:r>
          </a:p>
          <a:p>
            <a:pPr lvl="1"/>
            <a:r>
              <a:rPr lang="en-US" altLang="zh-TW" b="1" dirty="0"/>
              <a:t>Random Sampling Approach</a:t>
            </a:r>
            <a:r>
              <a:rPr lang="en-US" altLang="zh-TW" dirty="0"/>
              <a:t>: Instead of always picking the most likely character, we sample from the probability distribution to </a:t>
            </a:r>
            <a:r>
              <a:rPr lang="en-US" altLang="zh-TW" b="1" dirty="0"/>
              <a:t>introduce variability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Using </a:t>
            </a:r>
            <a:r>
              <a:rPr lang="en-US" altLang="zh-TW" dirty="0" err="1"/>
              <a:t>PyTorch’s</a:t>
            </a:r>
            <a:r>
              <a:rPr lang="en-US" altLang="zh-TW" dirty="0"/>
              <a:t> ‘Categorical’ Distribution for Sampling:</a:t>
            </a:r>
          </a:p>
          <a:p>
            <a:pPr lvl="1"/>
            <a:r>
              <a:rPr lang="en-US" altLang="zh-TW" dirty="0" err="1"/>
              <a:t>PyTorch</a:t>
            </a:r>
            <a:r>
              <a:rPr lang="en-US" altLang="zh-TW" dirty="0"/>
              <a:t> provides ‘</a:t>
            </a:r>
            <a:r>
              <a:rPr lang="en-US" altLang="zh-TW" dirty="0" err="1"/>
              <a:t>torch.distributions.categorical.Categorical</a:t>
            </a:r>
            <a:r>
              <a:rPr lang="en-US" altLang="zh-TW" dirty="0"/>
              <a:t>’, which allows </a:t>
            </a:r>
            <a:r>
              <a:rPr lang="en-US" altLang="zh-TW" b="1" dirty="0"/>
              <a:t>random sampling from a categorical distribution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Ensures the generated text isn’t overly repetitive and mimics natural variation.</a:t>
            </a:r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50520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6FA006-FD56-7902-0108-E2CFC119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Sequential data versus time series data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BEDBDC-80AD-80D8-9C1D-98B456D96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Time Series Data:</a:t>
            </a:r>
            <a:r>
              <a:rPr lang="en-US" altLang="zh-TW" dirty="0"/>
              <a:t> A subset of sequential data where each example has an associated time dimension.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Ordered by timestamps, influencing data relationships.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Examples: Stock prices, speech recordings.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Non-Time-Series Sequential Data:</a:t>
            </a:r>
            <a:r>
              <a:rPr lang="en-US" altLang="zh-TW" dirty="0"/>
              <a:t> Sequential data that lacks a time dimension but still relies on order.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Examples: Text sequences, DNA sequences.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Chapter Focus:</a:t>
            </a:r>
            <a:r>
              <a:rPr lang="en-US" altLang="zh-TW" dirty="0"/>
              <a:t> NLP and text modeling, excluding time series applications.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RNNs Scope:</a:t>
            </a:r>
            <a:r>
              <a:rPr lang="en-US" altLang="zh-TW" dirty="0"/>
              <a:t> Though RNNs can handle time series data, this book primarily explores their use in NLP.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0692258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FBF3E07-F2A6-0C5F-2F2D-CBB20DF0F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AA475C-2D79-EA57-0571-5850B58F3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Understanding Sequences: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Explored how sequential data differs from structured data and images.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RNN Foundations: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Examined basic RNN architecture and its challenges with long-term dependencies.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LSTM for Sequence Modeling: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</a:t>
            </a:r>
            <a:r>
              <a:rPr lang="en-US" altLang="zh-TW" b="1" dirty="0"/>
              <a:t>gating mechanisms</a:t>
            </a:r>
            <a:r>
              <a:rPr lang="en-US" altLang="zh-TW" dirty="0"/>
              <a:t> to address vanishing/exploding gradients.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Implementation in </a:t>
            </a:r>
            <a:r>
              <a:rPr lang="en-US" altLang="zh-TW" b="1" dirty="0" err="1"/>
              <a:t>PyTorch</a:t>
            </a:r>
            <a:r>
              <a:rPr lang="en-US" altLang="zh-TW" b="1" dirty="0"/>
              <a:t>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Built </a:t>
            </a:r>
            <a:r>
              <a:rPr lang="en-US" altLang="zh-TW" b="1" dirty="0"/>
              <a:t>RNN models</a:t>
            </a:r>
            <a:r>
              <a:rPr lang="en-US" altLang="zh-TW" dirty="0"/>
              <a:t> for sentiment analysis and language generation.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Exploring </a:t>
            </a:r>
            <a:r>
              <a:rPr lang="en-US" altLang="zh-TW" b="1" dirty="0"/>
              <a:t>attention mechanisms</a:t>
            </a:r>
            <a:r>
              <a:rPr lang="en-US" altLang="zh-TW" dirty="0"/>
              <a:t> to enhance sequence modeling.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Introducing the </a:t>
            </a:r>
            <a:r>
              <a:rPr lang="en-US" altLang="zh-TW" b="1" dirty="0"/>
              <a:t>Transformer architecture</a:t>
            </a:r>
            <a:r>
              <a:rPr lang="en-US" altLang="zh-TW" dirty="0"/>
              <a:t>, which revolutionized NLP.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6066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8F62E5C-D225-3F09-C2BE-2AEAFBD56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Representing sequences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5C9594F-6EFE-8BFC-8BBA-69093D8F7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Sequence Representation:</a:t>
            </a:r>
            <a:r>
              <a:rPr lang="en-US" altLang="zh-TW" dirty="0"/>
              <a:t> Expressed as 〈</a:t>
            </a:r>
            <a:r>
              <a:rPr lang="zh-TW" altLang="en-US" dirty="0"/>
              <a:t>𝒙</a:t>
            </a:r>
            <a:r>
              <a:rPr lang="en-US" altLang="zh-TW" dirty="0"/>
              <a:t>(1), </a:t>
            </a:r>
            <a:r>
              <a:rPr lang="zh-TW" altLang="en-US" dirty="0"/>
              <a:t>𝒙</a:t>
            </a:r>
            <a:r>
              <a:rPr lang="en-US" altLang="zh-TW" dirty="0"/>
              <a:t>(2), … , </a:t>
            </a:r>
            <a:r>
              <a:rPr lang="zh-TW" altLang="en-US" dirty="0"/>
              <a:t>𝒙</a:t>
            </a:r>
            <a:r>
              <a:rPr lang="en-US" altLang="zh-TW" dirty="0"/>
              <a:t>(</a:t>
            </a:r>
            <a:r>
              <a:rPr lang="zh-TW" altLang="en-US" dirty="0"/>
              <a:t>𝑇</a:t>
            </a:r>
            <a:r>
              <a:rPr lang="en-US" altLang="zh-TW" dirty="0"/>
              <a:t>)〉, where indices indicate order, and </a:t>
            </a:r>
            <a:r>
              <a:rPr lang="en-US" altLang="zh-TW" b="1" dirty="0"/>
              <a:t>T</a:t>
            </a:r>
            <a:r>
              <a:rPr lang="en-US" altLang="zh-TW" dirty="0"/>
              <a:t> denotes sequence length.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- Time Series Data:</a:t>
            </a:r>
            <a:r>
              <a:rPr lang="en-US" altLang="zh-TW" dirty="0"/>
              <a:t> Each data point </a:t>
            </a:r>
            <a:r>
              <a:rPr lang="en-US" altLang="zh-TW" b="1" dirty="0"/>
              <a:t>x(t)</a:t>
            </a:r>
            <a:r>
              <a:rPr lang="en-US" altLang="zh-TW" dirty="0"/>
              <a:t> is timestamped, making both input features (</a:t>
            </a:r>
            <a:r>
              <a:rPr lang="en-US" altLang="zh-TW" b="1" dirty="0"/>
              <a:t>x’s</a:t>
            </a:r>
            <a:r>
              <a:rPr lang="en-US" altLang="zh-TW" dirty="0"/>
              <a:t>) and target labels (</a:t>
            </a:r>
            <a:r>
              <a:rPr lang="en-US" altLang="zh-TW" b="1" dirty="0"/>
              <a:t>y’s</a:t>
            </a:r>
            <a:r>
              <a:rPr lang="en-US" altLang="zh-TW" dirty="0"/>
              <a:t>) sequences.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Limitations of Standard NN Models: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MLPs and CNNs assume independent training examples.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 mechanism to retain past information—weights update independently per sample.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Advantage of RNNs:</a:t>
            </a:r>
            <a:r>
              <a:rPr lang="en-US" altLang="zh-TW" dirty="0"/>
              <a:t> Designed to process sequential data by </a:t>
            </a:r>
            <a:r>
              <a:rPr lang="en-US" altLang="zh-TW" b="1" dirty="0"/>
              <a:t>remembering past information</a:t>
            </a:r>
            <a:r>
              <a:rPr lang="en-US" altLang="zh-TW" dirty="0"/>
              <a:t> and dynamically adjusting to new inputs.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14947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4A2F2A-8861-4E07-AE90-12812AF88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5723931-DCF5-69D2-5E6B-0F03580662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4073" y="2334186"/>
            <a:ext cx="7363853" cy="3334215"/>
          </a:xfrm>
        </p:spPr>
      </p:pic>
    </p:spTree>
    <p:extLst>
      <p:ext uri="{BB962C8B-B14F-4D97-AF65-F5344CB8AC3E}">
        <p14:creationId xmlns:p14="http://schemas.microsoft.com/office/powerpoint/2010/main" val="2262456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2F60B9-816F-4F12-3758-07D658EFB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different categories of sequence modeling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FB6B62-4792-7D29-0371-F24E7A320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Applications of Sequence Modeling:</a:t>
            </a:r>
            <a:r>
              <a:rPr lang="en-US" altLang="zh-TW" dirty="0"/>
              <a:t> Useful for tasks like: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Language Translation:</a:t>
            </a:r>
            <a:r>
              <a:rPr lang="en-US" altLang="zh-TW" dirty="0"/>
              <a:t> Converting text from one language to another (e.g., English to German).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Image Captioning:</a:t>
            </a:r>
            <a:r>
              <a:rPr lang="en-US" altLang="zh-TW" dirty="0"/>
              <a:t> Generating descriptive text for images.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Text Generation:</a:t>
            </a:r>
            <a:r>
              <a:rPr lang="en-US" altLang="zh-TW" dirty="0"/>
              <a:t> Producing coherent and context-aware text.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Importance of Task Differentiation:</a:t>
            </a:r>
            <a:r>
              <a:rPr lang="en-US" altLang="zh-TW" dirty="0"/>
              <a:t> Choosing the right architecture depends on understanding input-output relationships.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Reference Source:</a:t>
            </a:r>
            <a:r>
              <a:rPr lang="en-US" altLang="zh-TW" dirty="0"/>
              <a:t> Insights drawn from </a:t>
            </a:r>
            <a:r>
              <a:rPr lang="en-US" altLang="zh-TW" i="1" dirty="0"/>
              <a:t>The Unreasonable Effectiveness of Recurrent Neural Networks</a:t>
            </a:r>
            <a:r>
              <a:rPr lang="en-US" altLang="zh-TW" dirty="0"/>
              <a:t> by Andrej </a:t>
            </a:r>
            <a:r>
              <a:rPr lang="en-US" altLang="zh-TW" dirty="0" err="1"/>
              <a:t>Karpathy</a:t>
            </a:r>
            <a:r>
              <a:rPr lang="en-US" altLang="zh-TW" dirty="0"/>
              <a:t> (2015) explore different sequence modeling approaches.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7029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76AB3D-A880-F3C1-C94A-57F3A2C09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05550CB-9CBC-DE5B-76B4-4FC69EA7DA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1089" y="1825625"/>
            <a:ext cx="6989822" cy="4351338"/>
          </a:xfrm>
        </p:spPr>
      </p:pic>
    </p:spTree>
    <p:extLst>
      <p:ext uri="{BB962C8B-B14F-4D97-AF65-F5344CB8AC3E}">
        <p14:creationId xmlns:p14="http://schemas.microsoft.com/office/powerpoint/2010/main" val="312276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2620</Words>
  <Application>Microsoft Office PowerPoint</Application>
  <PresentationFormat>寬螢幕</PresentationFormat>
  <Paragraphs>236</Paragraphs>
  <Slides>50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50</vt:i4>
      </vt:variant>
    </vt:vector>
  </HeadingPairs>
  <TitlesOfParts>
    <vt:vector size="56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15: Modeling Sequential Data Using Recurrent Neural Networks</vt:lpstr>
      <vt:lpstr>Introducing sequential data</vt:lpstr>
      <vt:lpstr>Modeling sequential data – order matters</vt:lpstr>
      <vt:lpstr>Sequential data versus time series data</vt:lpstr>
      <vt:lpstr>Representing sequences</vt:lpstr>
      <vt:lpstr>PowerPoint 簡報</vt:lpstr>
      <vt:lpstr>The different categories of sequence modeling</vt:lpstr>
      <vt:lpstr>PowerPoint 簡報</vt:lpstr>
      <vt:lpstr>PowerPoint 簡報</vt:lpstr>
      <vt:lpstr>RNNs for modeling sequences</vt:lpstr>
      <vt:lpstr>Understanding the dataflow in RNNs</vt:lpstr>
      <vt:lpstr>PowerPoint 簡報</vt:lpstr>
      <vt:lpstr>PowerPoint 簡報</vt:lpstr>
      <vt:lpstr>PowerPoint 簡報</vt:lpstr>
      <vt:lpstr>Computing activations in an RNN</vt:lpstr>
      <vt:lpstr>PowerPoint 簡報</vt:lpstr>
      <vt:lpstr>PowerPoint 簡報</vt:lpstr>
      <vt:lpstr>PowerPoint 簡報</vt:lpstr>
      <vt:lpstr>PowerPoint 簡報</vt:lpstr>
      <vt:lpstr>Hidden recurrence versus output recurrence</vt:lpstr>
      <vt:lpstr>PowerPoint 簡報</vt:lpstr>
      <vt:lpstr>PowerPoint 簡報</vt:lpstr>
      <vt:lpstr>The challenges of learning long-range interactions</vt:lpstr>
      <vt:lpstr>PowerPoint 簡報</vt:lpstr>
      <vt:lpstr>PowerPoint 簡報</vt:lpstr>
      <vt:lpstr>Long short-term memory cells</vt:lpstr>
      <vt:lpstr>PowerPoint 簡報</vt:lpstr>
      <vt:lpstr>PowerPoint 簡報</vt:lpstr>
      <vt:lpstr>PowerPoint 簡報</vt:lpstr>
      <vt:lpstr>PowerPoint 簡報</vt:lpstr>
      <vt:lpstr>PowerPoint 簡報</vt:lpstr>
      <vt:lpstr>Implementing RNNs for sequence modeling in PyTorch</vt:lpstr>
      <vt:lpstr>Project one – predicting the sentiment of IMDb movie reviews</vt:lpstr>
      <vt:lpstr>Preparing the movie review data</vt:lpstr>
      <vt:lpstr>Embedding layers for sentence encoding</vt:lpstr>
      <vt:lpstr>PowerPoint 簡報</vt:lpstr>
      <vt:lpstr>PowerPoint 簡報</vt:lpstr>
      <vt:lpstr>Building an RNN model</vt:lpstr>
      <vt:lpstr>Building an RNN model for the sentiment analysis task</vt:lpstr>
      <vt:lpstr>PowerPoint 簡報</vt:lpstr>
      <vt:lpstr>Project two – character-level language modeling in PyTorch</vt:lpstr>
      <vt:lpstr>PowerPoint 簡報</vt:lpstr>
      <vt:lpstr>Preprocessing the dataset</vt:lpstr>
      <vt:lpstr>PowerPoint 簡報</vt:lpstr>
      <vt:lpstr>PowerPoint 簡報</vt:lpstr>
      <vt:lpstr>PowerPoint 簡報</vt:lpstr>
      <vt:lpstr>Building a character-level RNN model</vt:lpstr>
      <vt:lpstr>Evaluation phase – generating new text passages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70</cp:revision>
  <dcterms:created xsi:type="dcterms:W3CDTF">2025-05-23T12:34:05Z</dcterms:created>
  <dcterms:modified xsi:type="dcterms:W3CDTF">2025-05-29T14:17:57Z</dcterms:modified>
</cp:coreProperties>
</file>